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3" r:id="rId1"/>
  </p:sldMasterIdLst>
  <p:notesMasterIdLst>
    <p:notesMasterId r:id="rId20"/>
  </p:notesMasterIdLst>
  <p:sldIdLst>
    <p:sldId id="258" r:id="rId2"/>
    <p:sldId id="257" r:id="rId3"/>
    <p:sldId id="262" r:id="rId4"/>
    <p:sldId id="287" r:id="rId5"/>
    <p:sldId id="264" r:id="rId6"/>
    <p:sldId id="265" r:id="rId7"/>
    <p:sldId id="259" r:id="rId8"/>
    <p:sldId id="260" r:id="rId9"/>
    <p:sldId id="274" r:id="rId10"/>
    <p:sldId id="275" r:id="rId11"/>
    <p:sldId id="283" r:id="rId12"/>
    <p:sldId id="286" r:id="rId13"/>
    <p:sldId id="268" r:id="rId14"/>
    <p:sldId id="278" r:id="rId15"/>
    <p:sldId id="270" r:id="rId16"/>
    <p:sldId id="271" r:id="rId17"/>
    <p:sldId id="284" r:id="rId18"/>
    <p:sldId id="27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84"/>
    <a:srgbClr val="5FC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C685F9-76E2-4654-A325-2367F2A0DF8D}" v="1" dt="2025-09-16T06:03:19.3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a.kesis" userId="31fec44f-e7d1-4301-89b7-2f7dd4aa8e68" providerId="ADAL" clId="{4FCFE69D-ACC6-4BA5-B492-A058E0705A96}"/>
    <pc:docChg chg="modSld">
      <pc:chgData name="clara.kesis" userId="31fec44f-e7d1-4301-89b7-2f7dd4aa8e68" providerId="ADAL" clId="{4FCFE69D-ACC6-4BA5-B492-A058E0705A96}" dt="2025-09-16T06:03:39.453" v="4" actId="14100"/>
      <pc:docMkLst>
        <pc:docMk/>
      </pc:docMkLst>
      <pc:sldChg chg="modSp mod">
        <pc:chgData name="clara.kesis" userId="31fec44f-e7d1-4301-89b7-2f7dd4aa8e68" providerId="ADAL" clId="{4FCFE69D-ACC6-4BA5-B492-A058E0705A96}" dt="2025-09-16T06:03:39.453" v="4" actId="14100"/>
        <pc:sldMkLst>
          <pc:docMk/>
          <pc:sldMk cId="2404167853" sldId="258"/>
        </pc:sldMkLst>
        <pc:spChg chg="mod">
          <ac:chgData name="clara.kesis" userId="31fec44f-e7d1-4301-89b7-2f7dd4aa8e68" providerId="ADAL" clId="{4FCFE69D-ACC6-4BA5-B492-A058E0705A96}" dt="2025-09-16T06:03:39.453" v="4" actId="14100"/>
          <ac:spMkLst>
            <pc:docMk/>
            <pc:sldMk cId="2404167853" sldId="258"/>
            <ac:spMk id="2" creationId="{060140F2-01E6-F179-1C9B-AAB99B1204F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EVD Infections</a:t>
            </a:r>
          </a:p>
          <a:p>
            <a:pPr>
              <a:defRPr/>
            </a:pPr>
            <a:r>
              <a:rPr lang="en-US"/>
              <a:t>N=57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K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K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Sheet1!$B$61:$B$62</c:f>
              <c:strCache>
                <c:ptCount val="2"/>
                <c:pt idx="0">
                  <c:v>Positive CSF culture with EVD</c:v>
                </c:pt>
                <c:pt idx="1">
                  <c:v>Negative CSF culture with EVD</c:v>
                </c:pt>
              </c:strCache>
            </c:strRef>
          </c:cat>
          <c:val>
            <c:numRef>
              <c:f>Sheet1!$D$61:$D$62</c:f>
              <c:numCache>
                <c:formatCode>0%</c:formatCode>
                <c:ptCount val="2"/>
                <c:pt idx="0">
                  <c:v>8.771929824561403E-2</c:v>
                </c:pt>
                <c:pt idx="1">
                  <c:v>0.91228070175438591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02-4BEE-AD15-FCBDCD416C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41617832"/>
        <c:axId val="741616752"/>
      </c:barChart>
      <c:catAx>
        <c:axId val="741617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741616752"/>
        <c:crosses val="autoZero"/>
        <c:auto val="1"/>
        <c:lblAlgn val="ctr"/>
        <c:lblOffset val="100"/>
        <c:noMultiLvlLbl val="0"/>
      </c:catAx>
      <c:valAx>
        <c:axId val="741616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741617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K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/>
              <a:t>Organism by gram stain</a:t>
            </a:r>
          </a:p>
          <a:p>
            <a:pPr>
              <a:defRPr sz="1800"/>
            </a:pPr>
            <a:r>
              <a:rPr lang="en-US" sz="1800"/>
              <a:t>N= 9</a:t>
            </a:r>
          </a:p>
        </c:rich>
      </c:tx>
      <c:layout>
        <c:manualLayout>
          <c:xMode val="edge"/>
          <c:yMode val="edge"/>
          <c:x val="0.28398600174978128"/>
          <c:y val="3.24074074074074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KE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89D-4AEE-969B-24AB10FD80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89D-4AEE-969B-24AB10FD808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K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Sheet1!$N$78:$N$79</c:f>
              <c:strCache>
                <c:ptCount val="2"/>
                <c:pt idx="0">
                  <c:v>Gram  Positive</c:v>
                </c:pt>
                <c:pt idx="1">
                  <c:v>Gram Negative</c:v>
                </c:pt>
              </c:strCache>
            </c:strRef>
          </c:cat>
          <c:val>
            <c:numRef>
              <c:f>Sheet1!$P$78:$P$79</c:f>
              <c:numCache>
                <c:formatCode>0%</c:formatCode>
                <c:ptCount val="2"/>
                <c:pt idx="0">
                  <c:v>0.44444444444444442</c:v>
                </c:pt>
                <c:pt idx="1">
                  <c:v>0.55555555555555558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89D-4AEE-969B-24AB10FD80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K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K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EVD  ISOLATED ORGANISMS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K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Sheet1!$I$87</c:f>
              <c:strCache>
                <c:ptCount val="1"/>
                <c:pt idx="0">
                  <c:v>Number of isolates in CSF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Sheet1!$H$88:$H$95</c:f>
              <c:strCache>
                <c:ptCount val="8"/>
                <c:pt idx="0">
                  <c:v>Enterobacter cloacae complex</c:v>
                </c:pt>
                <c:pt idx="1">
                  <c:v>Klebsiella pneumoniae</c:v>
                </c:pt>
                <c:pt idx="2">
                  <c:v>Serratia marcescens      </c:v>
                </c:pt>
                <c:pt idx="3">
                  <c:v>Staphylococcus saprophyticus</c:v>
                </c:pt>
                <c:pt idx="4">
                  <c:v>Escherichia coli</c:v>
                </c:pt>
                <c:pt idx="5">
                  <c:v>Klebsiella aerogenes</c:v>
                </c:pt>
                <c:pt idx="6">
                  <c:v>Staphylococcus epidermidis</c:v>
                </c:pt>
                <c:pt idx="7">
                  <c:v>Corynebacterium striatum </c:v>
                </c:pt>
              </c:strCache>
            </c:strRef>
          </c:cat>
          <c:val>
            <c:numRef>
              <c:f>Sheet1!$I$88:$I$95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27-4B3F-9DCD-73456F056D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27235248"/>
        <c:axId val="527226968"/>
      </c:barChart>
      <c:catAx>
        <c:axId val="527235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527226968"/>
        <c:crosses val="autoZero"/>
        <c:auto val="1"/>
        <c:lblAlgn val="ctr"/>
        <c:lblOffset val="100"/>
        <c:noMultiLvlLbl val="0"/>
      </c:catAx>
      <c:valAx>
        <c:axId val="5272269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KE"/>
          </a:p>
        </c:txPr>
        <c:crossAx val="52723524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K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58DFE-2E42-43CF-9853-647A6C90BBE5}" type="datetimeFigureOut">
              <a:rPr lang="LID4096" smtClean="0"/>
              <a:t>09/16/2025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2A182-1905-4E68-9834-91F7DAD6A9D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65528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AB70-D3ED-4281-B6A9-15666115E052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9819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812962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619091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7090807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289489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63281423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CE63-2925-47E9-8148-ED56DB7B752E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93889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6ED08-5519-4064-861B-63648B036C6D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775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95EE-8216-4953-A17A-4F5DA22E5560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9567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CBA7-2AB1-41A0-8A95-EF474F0F156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156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B4315-B90D-4CA6-9127-F79739044021}" type="datetime1">
              <a:rPr lang="LID4096" smtClean="0"/>
              <a:t>09/16/2025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2379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44950-9D66-4094-83AD-543D00588B8F}" type="datetime1">
              <a:rPr lang="LID4096" smtClean="0"/>
              <a:t>09/16/2025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1140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6EE6-00BC-4182-89CF-0FE8B18094D8}" type="datetime1">
              <a:rPr lang="LID4096" smtClean="0"/>
              <a:t>09/16/2025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3190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BD05-B17B-4094-87CC-7F8425C00083}" type="datetime1">
              <a:rPr lang="LID4096" smtClean="0"/>
              <a:t>09/16/2025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1237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C37-B767-4BE5-B161-18DD5F0A442D}" type="datetime1">
              <a:rPr lang="LID4096" smtClean="0"/>
              <a:t>09/16/2025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1579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680-CD22-438A-813E-90B26DBD96CF}" type="datetime1">
              <a:rPr lang="LID4096" smtClean="0"/>
              <a:t>09/16/2025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6393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3239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ubmed.ncbi.nlm.nih.gov/26409081/?utm_source=chatgpt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science/article/pii/S0303846719302124" TargetMode="External"/><Relationship Id="rId2" Type="http://schemas.openxmlformats.org/officeDocument/2006/relationships/hyperlink" Target="https://doi.org/10.1186/s12879-014-0725-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dpi.com/2079-6382/13/11/1093?utm_source=chatgpt.com" TargetMode="External"/><Relationship Id="rId4" Type="http://schemas.openxmlformats.org/officeDocument/2006/relationships/hyperlink" Target="https://ann-clinmicrob.biomedcentral.com/articles/10.1186/s12941-023-00612-z?utm_source=chatgpt.com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7/s12028-021-01281-5" TargetMode="External"/><Relationship Id="rId2" Type="http://schemas.openxmlformats.org/officeDocument/2006/relationships/hyperlink" Target="https://doi.org/10.1016/j.jocn.2024.01.01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oi.org/10.1093/cid/ciw861" TargetMode="External"/><Relationship Id="rId4" Type="http://schemas.openxmlformats.org/officeDocument/2006/relationships/hyperlink" Target="https://doi.org/10.1007/s00701-024-05981-1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140F2-01E6-F179-1C9B-AAB99B12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7583" y="938784"/>
            <a:ext cx="7766127" cy="2490216"/>
          </a:xfrm>
        </p:spPr>
        <p:txBody>
          <a:bodyPr>
            <a:normAutofit fontScale="90000"/>
          </a:bodyPr>
          <a:lstStyle/>
          <a:p>
            <a:r>
              <a:rPr lang="en-KE" b="1" dirty="0"/>
              <a:t>Incidence, Microbial Patterns, and Outcomes of External Ventricular Drain Infections: A Three-Year Review at a Kenyan Tertiary Hospital</a:t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Times New Roman" panose="02020603050405020304" pitchFamily="18" charset="0"/>
              </a:rPr>
            </a:b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Times New Roman" panose="02020603050405020304" pitchFamily="18" charset="0"/>
              </a:rPr>
            </a:b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cs typeface="Times New Roman" panose="02020603050405020304" pitchFamily="18" charset="0"/>
              </a:rPr>
            </a:br>
            <a:endParaRPr lang="LID4096" dirty="0">
              <a:solidFill>
                <a:srgbClr val="005B84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2CB00E-1B53-FB26-895A-8FCB1D253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C7CACC85-C470-D9B9-7F85-803707E0A89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99" y="116835"/>
            <a:ext cx="2397853" cy="2402545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23AFD06-ED51-85B8-9F30-D22AF08238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2B60EA-B220-2FB0-FA5B-98018F1C9EA9}"/>
              </a:ext>
            </a:extLst>
          </p:cNvPr>
          <p:cNvSpPr txBox="1"/>
          <p:nvPr/>
        </p:nvSpPr>
        <p:spPr>
          <a:xfrm>
            <a:off x="3962400" y="3896246"/>
            <a:ext cx="6297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Clara Kesis: Nursing practice instructor: AKUHN </a:t>
            </a:r>
            <a:b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en-US" sz="2000" dirty="0">
                <a:solidFill>
                  <a:prstClr val="black"/>
                </a:solidFill>
                <a:cs typeface="Times New Roman" panose="02020603050405020304" pitchFamily="18" charset="0"/>
              </a:rPr>
              <a:t>David Odada: IPC manager: AKUHN </a:t>
            </a:r>
            <a:endParaRPr lang="en-KE" sz="2000" dirty="0"/>
          </a:p>
        </p:txBody>
      </p:sp>
    </p:spTree>
    <p:extLst>
      <p:ext uri="{BB962C8B-B14F-4D97-AF65-F5344CB8AC3E}">
        <p14:creationId xmlns:p14="http://schemas.microsoft.com/office/powerpoint/2010/main" val="2404167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01764-2AE7-FB31-B856-AD7B62AC3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Results</a:t>
            </a:r>
            <a:r>
              <a:rPr lang="en-US" dirty="0"/>
              <a:t> </a:t>
            </a:r>
            <a:endParaRPr lang="en-K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3DF184-B040-E530-5165-40A8433F4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10</a:t>
            </a:fld>
            <a:endParaRPr lang="LID4096"/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C0A2254E-6A33-B1CD-C333-9691D5193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</p:spPr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C6CACEE-076B-C052-D4DE-C50D3D4699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7479431"/>
              </p:ext>
            </p:extLst>
          </p:nvPr>
        </p:nvGraphicFramePr>
        <p:xfrm>
          <a:off x="1004341" y="1664830"/>
          <a:ext cx="8435081" cy="3819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1254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018EA-3AE7-07B0-0A7C-C01ABB8BD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234762" cy="132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EVD Infection Antibiotic resistant Pattern</a:t>
            </a:r>
            <a:endParaRPr lang="en-KE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3C1D19-D11C-CA24-1586-A13E39DE4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11</a:t>
            </a:fld>
            <a:endParaRPr lang="LID4096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7A96155-ACC3-A63A-00F9-0E4980305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832" y="1438656"/>
            <a:ext cx="9070848" cy="40355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B0E2816-83CD-A3FE-D9F3-9D50FC0D5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9184" y="4651376"/>
            <a:ext cx="522351" cy="398636"/>
          </a:xfrm>
          <a:prstGeom prst="rect">
            <a:avLst/>
          </a:prstGeom>
        </p:spPr>
      </p:pic>
      <p:sp>
        <p:nvSpPr>
          <p:cNvPr id="3" name="Footer Placeholder 6">
            <a:extLst>
              <a:ext uri="{FF2B5EF4-FFF2-40B4-BE49-F238E27FC236}">
                <a16:creationId xmlns:a16="http://schemas.microsoft.com/office/drawing/2014/main" id="{661EDB6F-2430-8B43-EEC5-3D7E27906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</p:spPr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929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B4CBD-5050-0DDD-574D-DB43F4114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Results /Discussion</a:t>
            </a:r>
            <a:r>
              <a:rPr lang="en-US" dirty="0">
                <a:solidFill>
                  <a:schemeClr val="tx1"/>
                </a:solidFill>
              </a:rPr>
              <a:t> </a:t>
            </a:r>
            <a:br>
              <a:rPr lang="en-US" dirty="0">
                <a:solidFill>
                  <a:schemeClr val="tx1"/>
                </a:solidFill>
              </a:rPr>
            </a:br>
            <a:endParaRPr lang="en-K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DA590-C540-3432-8DC2-9C5B68AF3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488613"/>
            <a:ext cx="9149419" cy="3880773"/>
          </a:xfrm>
        </p:spPr>
        <p:txBody>
          <a:bodyPr>
            <a:normAutofit fontScale="85000" lnSpcReduction="10000"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study reported a 9% rate, aligning with global infection incidence ranging from 9–20% (</a:t>
            </a:r>
            <a:r>
              <a:rPr lang="en-US" sz="2400" dirty="0">
                <a:cs typeface="Times New Roman" panose="02020603050405020304" pitchFamily="18" charset="0"/>
              </a:rPr>
              <a:t>Zhou et al,2019) </a:t>
            </a:r>
            <a:endParaRPr lang="en-US" sz="2400" dirty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study found that most EVD infections were linked to gram-negative bacteria, in contrast to Western studies, which report gram-positive organisms as the predominant cause of EVD infections </a:t>
            </a:r>
            <a:r>
              <a:rPr lang="en-KE" sz="2400" u="sng" dirty="0">
                <a:cs typeface="Times New Roman" panose="02020603050405020304" pitchFamily="18" charset="0"/>
                <a:hlinkClick r:id="rId2"/>
              </a:rPr>
              <a:t>PubMed+1</a:t>
            </a:r>
            <a:endParaRPr lang="en-KE" sz="2400" dirty="0">
              <a:cs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Susceptibility ranged from 25% (</a:t>
            </a:r>
            <a:r>
              <a:rPr lang="en-US" sz="2400" i="1" dirty="0"/>
              <a:t>S. saprophyticus</a:t>
            </a:r>
            <a:r>
              <a:rPr lang="en-US" sz="2400" dirty="0"/>
              <a:t>) to 100% (one </a:t>
            </a:r>
            <a:r>
              <a:rPr lang="en-US" sz="2400" i="1" dirty="0"/>
              <a:t>K. pneumoniae</a:t>
            </a:r>
            <a:r>
              <a:rPr lang="en-US" sz="2400" dirty="0"/>
              <a:t> isolate), with most Gram-negative organisms in the 60–75% range. No organism was resistant to carbapenem. This study findings is in keeping with Rojas-Lora et al(2023)and  Kelemen et al(2024) findings  highlighting  local susceptibility profiles and emphasize on  tailoring empirical therapy to local antibiograms because pathogen distribution and resistance patterns vary by unit/region.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KE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K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E0DE29-0BE1-DE5F-5FBE-AB6D4A7B6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12</a:t>
            </a:fld>
            <a:endParaRPr lang="LID4096"/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7C0D9C58-4959-1AE9-1BDC-C8216CB36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</p:spPr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641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08B6F-90EA-5F45-607A-D9C12D2E7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7408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chemeClr val="tx1"/>
                </a:solidFill>
              </a:rPr>
              <a:t>Recommendations </a:t>
            </a:r>
            <a:r>
              <a:rPr lang="en-US" b="1" dirty="0"/>
              <a:t> </a:t>
            </a:r>
            <a:br>
              <a:rPr lang="en-KE" dirty="0"/>
            </a:b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B3122-60AE-DE51-FE35-3B1723779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0849"/>
            <a:ext cx="10222314" cy="3718559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endParaRPr lang="en-US" sz="2000" b="1" dirty="0"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>
                <a:cs typeface="Times New Roman" panose="02020603050405020304" pitchFamily="18" charset="0"/>
              </a:rPr>
              <a:t>ERI Surveillance and case reviews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>
                <a:cs typeface="Times New Roman" panose="02020603050405020304" pitchFamily="18" charset="0"/>
              </a:rPr>
              <a:t>Development of local antibiogram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KE" sz="2400" dirty="0">
                <a:cs typeface="Times New Roman" panose="02020603050405020304" pitchFamily="18" charset="0"/>
              </a:rPr>
              <a:t>Multimodal insertion </a:t>
            </a:r>
            <a:r>
              <a:rPr lang="en-US" sz="2400" dirty="0">
                <a:cs typeface="Times New Roman" panose="02020603050405020304" pitchFamily="18" charset="0"/>
              </a:rPr>
              <a:t>and </a:t>
            </a:r>
            <a:r>
              <a:rPr lang="en-KE" sz="2400" dirty="0">
                <a:cs typeface="Times New Roman" panose="02020603050405020304" pitchFamily="18" charset="0"/>
              </a:rPr>
              <a:t>maintenance bundles 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KE" sz="2400" dirty="0">
                <a:cs typeface="Times New Roman" panose="02020603050405020304" pitchFamily="18" charset="0"/>
              </a:rPr>
              <a:t>(strict sterile insertion, dressing protocols, limit personnel in room, standardized handling and sampling policies)</a:t>
            </a:r>
            <a:endParaRPr lang="en-US" sz="2400" dirty="0">
              <a:cs typeface="Times New Roman" panose="02020603050405020304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400" dirty="0">
                <a:cs typeface="Times New Roman" panose="02020603050405020304" pitchFamily="18" charset="0"/>
              </a:rPr>
              <a:t>Future research on risk factors for ERI </a:t>
            </a:r>
          </a:p>
          <a:p>
            <a:pPr marL="0" indent="0">
              <a:buNone/>
            </a:pPr>
            <a:endParaRPr lang="en-K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37561-D850-EDE3-09A9-1F0DAD57B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13</a:t>
            </a:fld>
            <a:endParaRPr lang="LID4096"/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88A8342B-A263-093D-BC86-C28F6B5E1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</p:spPr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891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903E78-DC0C-CE15-A296-D9BDE7522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7794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Conclusion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dirty="0"/>
              <a:t> </a:t>
            </a:r>
            <a:endParaRPr lang="en-KE" dirty="0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K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71B4F6-9DA0-818E-5BE8-FB39A8F6F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33502" y="6041362"/>
            <a:ext cx="5641444" cy="365125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  <a:p>
            <a:endParaRPr lang="LID4096" dirty="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8534" y="3818467"/>
            <a:ext cx="4450292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KE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134600" y="0"/>
            <a:ext cx="17272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1E88F-EAD0-5FE3-D508-5C683177A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2" y="1389079"/>
            <a:ext cx="8470898" cy="4200771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KE" sz="2400" dirty="0"/>
              <a:t>EVD infections remain a major clinical challenge in neurosurgery within resource-constrained healthcare systems. 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KE" sz="2400" dirty="0"/>
              <a:t>High infection rates and poor outcomes underscore the need for urgent interventions</a:t>
            </a:r>
            <a:r>
              <a:rPr lang="en-US" sz="2400" dirty="0"/>
              <a:t>: </a:t>
            </a:r>
            <a:r>
              <a:rPr lang="en-KE" sz="2400" dirty="0"/>
              <a:t> 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</a:t>
            </a:r>
            <a:r>
              <a:rPr lang="en-KE" sz="2400" dirty="0"/>
              <a:t>standardized EVD care protocols</a:t>
            </a:r>
            <a:r>
              <a:rPr lang="en-US" sz="2400" dirty="0"/>
              <a:t>/Bundles </a:t>
            </a:r>
            <a:r>
              <a:rPr lang="en-KE" sz="2400" dirty="0"/>
              <a:t> 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</a:t>
            </a:r>
            <a:r>
              <a:rPr lang="en-KE" sz="2400" dirty="0"/>
              <a:t>onsistent staff training 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</a:t>
            </a:r>
            <a:r>
              <a:rPr lang="en-KE" sz="2400" dirty="0"/>
              <a:t>obust infection surveillance </a:t>
            </a:r>
            <a:endParaRPr lang="en-US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</a:t>
            </a:r>
            <a:r>
              <a:rPr lang="en-KE" sz="2400" dirty="0"/>
              <a:t>ontext-specific antimicrobial stewardship initiatives.</a:t>
            </a:r>
            <a:endParaRPr lang="en-US" sz="2400" dirty="0"/>
          </a:p>
          <a:p>
            <a:endParaRPr lang="en-KE" dirty="0"/>
          </a:p>
          <a:p>
            <a:endParaRPr lang="en-KE" dirty="0"/>
          </a:p>
        </p:txBody>
      </p:sp>
      <p:sp>
        <p:nvSpPr>
          <p:cNvPr id="25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5641" y="0"/>
            <a:ext cx="1766359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K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DD69CA-C2A2-C767-2ACE-FD1A09FB5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56530" y="6041362"/>
            <a:ext cx="6833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0D0C9AF-4D20-49D8-81AA-701CE21054A6}" type="slidenum">
              <a:rPr lang="LID4096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14</a:t>
            </a:fld>
            <a:endParaRPr lang="LID4096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916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E6E64-699A-C272-B5DD-0FA03C72F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511837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References</a:t>
            </a:r>
            <a:r>
              <a:rPr lang="en-US" dirty="0"/>
              <a:t> 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B407B-6B2B-74AB-42B7-8BAC1BC19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5777"/>
            <a:ext cx="10246698" cy="478558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Ramanan, M., Lipman, J., Shorr, A., &amp; Shankar, A. (2015). A meta-analysis of ventriculostomy-associated cerebrospinal fluid infections. BMC Infectious Diseases, 15(1), 3. </a:t>
            </a:r>
            <a:r>
              <a:rPr lang="en-US" dirty="0">
                <a:cs typeface="Times New Roman" panose="02020603050405020304" pitchFamily="18" charset="0"/>
                <a:hlinkClick r:id="rId2"/>
              </a:rPr>
              <a:t>https://doi.org/10.1186/s12879-014-0725-0</a:t>
            </a:r>
            <a:endParaRPr lang="en-US" dirty="0"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cs typeface="Times New Roman" panose="02020603050405020304" pitchFamily="18" charset="0"/>
              </a:rPr>
              <a:t>Yu-Jie Zhou, Jing-Nan Wu, Li-Jing Chen, Hong-Yang Zhao(2019)Comparison of infection rate with tunneled vs standard external ventricular drainage: A prospective, randomized controlled trial, Clinical Neurology and </a:t>
            </a:r>
            <a:r>
              <a:rPr lang="en-US" dirty="0" err="1">
                <a:cs typeface="Times New Roman" panose="02020603050405020304" pitchFamily="18" charset="0"/>
              </a:rPr>
              <a:t>Neurosurgery,Vol</a:t>
            </a:r>
            <a:r>
              <a:rPr lang="en-US" dirty="0">
                <a:cs typeface="Times New Roman" panose="02020603050405020304" pitchFamily="18" charset="0"/>
              </a:rPr>
              <a:t> 184, </a:t>
            </a:r>
            <a:r>
              <a:rPr lang="en-US" dirty="0">
                <a:cs typeface="Times New Roman" panose="02020603050405020304" pitchFamily="18" charset="0"/>
                <a:hlinkClick r:id="rId3"/>
              </a:rPr>
              <a:t>https://www.sciencedirect.com/science/article/pii/S0303846719302124</a:t>
            </a:r>
            <a:endParaRPr lang="en-US" dirty="0"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Rojas-Lora, M., et al. (2023). External ventriculostomy-associated infection reduction after implementation of a care bundle: Microbiology and outcomes. </a:t>
            </a:r>
            <a:r>
              <a:rPr lang="en-US" i="1" dirty="0"/>
              <a:t>Annals of Clinical Microbiology and Antimicrobials.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BioMed Central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Kelemen, J., et al. (2024). Risk assessment and recommended approaches to optimize infection control and antibiotic stewardship to reduce external ventricular drain infection. </a:t>
            </a:r>
            <a:r>
              <a:rPr lang="en-US" i="1" dirty="0"/>
              <a:t>Antibiotics (Basel).</a:t>
            </a:r>
            <a:r>
              <a:rPr lang="en-US" dirty="0"/>
              <a:t> </a:t>
            </a:r>
            <a:r>
              <a:rPr lang="en-US" dirty="0">
                <a:hlinkClick r:id="rId5"/>
              </a:rPr>
              <a:t>MDPI</a:t>
            </a:r>
            <a:endParaRPr lang="en-US" dirty="0"/>
          </a:p>
          <a:p>
            <a:pPr marL="0" indent="0">
              <a:buNone/>
            </a:pPr>
            <a:endParaRPr lang="en-US" sz="2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E98D1-100C-78B9-8E33-F0C1A1899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15</a:t>
            </a:fld>
            <a:endParaRPr lang="LID4096"/>
          </a:p>
        </p:txBody>
      </p:sp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6BBFC391-E6F5-0AFA-55BB-24CE7C5EF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</p:spPr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65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15C04-DEE1-DF6E-4055-D058BFA00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49277"/>
          </a:xfrm>
        </p:spPr>
        <p:txBody>
          <a:bodyPr>
            <a:normAutofit fontScale="90000"/>
          </a:bodyPr>
          <a:lstStyle/>
          <a:p>
            <a:r>
              <a:rPr lang="en-US" dirty="0"/>
              <a:t>References 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09F55-13B3-1D40-4437-9FE8B5A38C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31073"/>
            <a:ext cx="9405450" cy="4992851"/>
          </a:xfrm>
        </p:spPr>
        <p:txBody>
          <a:bodyPr>
            <a:normAutofit fontScale="2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7200" dirty="0">
                <a:cs typeface="Times New Roman" panose="02020603050405020304" pitchFamily="18" charset="0"/>
              </a:rPr>
              <a:t>Zhou, J., Chen, Z., </a:t>
            </a:r>
            <a:r>
              <a:rPr lang="en-US" sz="7200" dirty="0" err="1">
                <a:cs typeface="Times New Roman" panose="02020603050405020304" pitchFamily="18" charset="0"/>
              </a:rPr>
              <a:t>Wang,Y</a:t>
            </a:r>
            <a:r>
              <a:rPr lang="en-US" sz="7200" dirty="0">
                <a:cs typeface="Times New Roman" panose="02020603050405020304" pitchFamily="18" charset="0"/>
              </a:rPr>
              <a:t>., Li, X., &amp; Zhang, Y. (2023). Risk factors for external ventricular drainage–related infection: A retrospective cohort study and meta-analysis. Frontiers in Neurology, 14,112345.https://doi.org/10.3389/fneur.2023.112345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7200" dirty="0">
                <a:cs typeface="Times New Roman" panose="02020603050405020304" pitchFamily="18" charset="0"/>
              </a:rPr>
              <a:t>Andrade, A. Y. T., Silva, G. H., &amp; Oliveira, A. F. (2024). Risk factors for infection associated with the use of external ventricular drains: A systematic review and meta-analysis. Journal of Clinical Neuroscience, 119, 74–83. </a:t>
            </a:r>
            <a:r>
              <a:rPr lang="en-US" sz="7200" dirty="0">
                <a:cs typeface="Times New Roman" panose="02020603050405020304" pitchFamily="18" charset="0"/>
                <a:hlinkClick r:id="rId2"/>
              </a:rPr>
              <a:t>https://doi.org/10.1016/j.jocn.2024.01.012</a:t>
            </a:r>
            <a:endParaRPr lang="en-US" sz="7200" dirty="0"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7200" dirty="0">
                <a:cs typeface="Times New Roman" panose="02020603050405020304" pitchFamily="18" charset="0"/>
              </a:rPr>
              <a:t>Rojas-Lora, M., &amp; Choo, Y. H. (2022). Bundle interventions for prevention of external ventricular drain infections: A systematic review. Neurocritical Care, 37(3), 987–996. </a:t>
            </a:r>
            <a:r>
              <a:rPr lang="en-US" sz="7200" dirty="0">
                <a:cs typeface="Times New Roman" panose="02020603050405020304" pitchFamily="18" charset="0"/>
                <a:hlinkClick r:id="rId3"/>
              </a:rPr>
              <a:t>https://doi.org/10.1007/s12028-021-01281-5</a:t>
            </a:r>
            <a:endParaRPr lang="en-US" sz="7200" dirty="0"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7200" dirty="0">
                <a:cs typeface="Times New Roman" panose="02020603050405020304" pitchFamily="18" charset="0"/>
              </a:rPr>
              <a:t>Nielsen, P. (2024). Ventriculostomy-associated infection in patients with acute brain injury: Incidence and diagnostic challenges. Acta </a:t>
            </a:r>
            <a:r>
              <a:rPr lang="en-US" sz="7200" dirty="0" err="1">
                <a:cs typeface="Times New Roman" panose="02020603050405020304" pitchFamily="18" charset="0"/>
              </a:rPr>
              <a:t>Neurochirurgica</a:t>
            </a:r>
            <a:r>
              <a:rPr lang="en-US" sz="7200" dirty="0">
                <a:cs typeface="Times New Roman" panose="02020603050405020304" pitchFamily="18" charset="0"/>
              </a:rPr>
              <a:t>, 166(4), 765–774. </a:t>
            </a:r>
            <a:r>
              <a:rPr lang="en-US" sz="7200" dirty="0">
                <a:cs typeface="Times New Roman" panose="02020603050405020304" pitchFamily="18" charset="0"/>
                <a:hlinkClick r:id="rId4"/>
              </a:rPr>
              <a:t>https://doi.org/10.1007/s00701-024-05981-1</a:t>
            </a:r>
            <a:endParaRPr lang="en-US" sz="7200" dirty="0"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7200" dirty="0">
                <a:cs typeface="Times New Roman" panose="02020603050405020304" pitchFamily="18" charset="0"/>
              </a:rPr>
              <a:t>Tunkel, A. R., Hasbun, R., </a:t>
            </a:r>
            <a:r>
              <a:rPr lang="en-US" sz="7200" dirty="0" err="1">
                <a:cs typeface="Times New Roman" panose="02020603050405020304" pitchFamily="18" charset="0"/>
              </a:rPr>
              <a:t>Bhimraj</a:t>
            </a:r>
            <a:r>
              <a:rPr lang="en-US" sz="7200" dirty="0">
                <a:cs typeface="Times New Roman" panose="02020603050405020304" pitchFamily="18" charset="0"/>
              </a:rPr>
              <a:t>, A., Byers, K., Kaplan, S. L., Scheld, W. M., van de Beek, D., &amp; Bleck, T. P. (2017). 2017 Infectious Diseases Society of America’s clinical practice guidelines for healthcare-associated ventriculitis and meningitis. Clinical Infectious Diseases, 64(6), e34–e65. </a:t>
            </a:r>
            <a:r>
              <a:rPr lang="en-US" sz="7200" dirty="0">
                <a:cs typeface="Times New Roman" panose="02020603050405020304" pitchFamily="18" charset="0"/>
                <a:hlinkClick r:id="rId5"/>
              </a:rPr>
              <a:t>https://doi.org/10.1093/cid/ciw861</a:t>
            </a:r>
            <a:endParaRPr lang="en-US" sz="7200" dirty="0"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en-KE" sz="3200" dirty="0">
              <a:cs typeface="Times New Roman" panose="02020603050405020304" pitchFamily="18" charset="0"/>
            </a:endParaRPr>
          </a:p>
          <a:p>
            <a:endParaRPr lang="en-K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1EC722-73B4-850F-770C-0BCEB2201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16</a:t>
            </a:fld>
            <a:endParaRPr lang="LID4096"/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2AD2EF40-CC88-7BB6-58E1-30A41D6B9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</p:spPr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119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2D8C5-5D64-B9C6-CD0F-6B349C24A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 </a:t>
            </a: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32434-1D90-7A7C-E842-2A17B922F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The Aga Khan University Hospital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The AKUH  IPC team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Informaticist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IPNET 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en-K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B28FC6-10CD-25C6-352F-488146AFD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17</a:t>
            </a:fld>
            <a:endParaRPr lang="LID4096"/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741F8286-39F3-E590-BB2B-8CFF67D30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</p:spPr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8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595EDDC-08AF-A3A2-9C44-DDFD10010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18</a:t>
            </a:fld>
            <a:endParaRPr lang="LID4096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A1B926D-D5EF-CB13-F31E-A19E123030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615" y="1215021"/>
            <a:ext cx="4770408" cy="4495665"/>
          </a:xfrm>
          <a:prstGeom prst="rect">
            <a:avLst/>
          </a:prstGeom>
        </p:spPr>
      </p:pic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A5C7E9A0-67E6-6A4E-6841-F82FACDA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</p:spPr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614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0000"/>
            <a:ext cx="8241814" cy="38807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sz="2000" dirty="0">
                <a:latin typeface="+mj-lt"/>
                <a:cs typeface="Times New Roman" panose="02020603050405020304" pitchFamily="18" charset="0"/>
              </a:rPr>
              <a:t>EVD: temporary system for CSF diversion &amp; ICP monitoring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sz="2000" dirty="0">
                <a:latin typeface="+mj-lt"/>
                <a:cs typeface="Times New Roman" panose="02020603050405020304" pitchFamily="18" charset="0"/>
              </a:rPr>
              <a:t>Provides direct access to CSF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which is a</a:t>
            </a:r>
            <a:r>
              <a:rPr sz="2000" dirty="0">
                <a:latin typeface="+mj-lt"/>
                <a:cs typeface="Times New Roman" panose="02020603050405020304" pitchFamily="18" charset="0"/>
              </a:rPr>
              <a:t> risk of infection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sz="2000" dirty="0">
                <a:latin typeface="+mj-lt"/>
                <a:cs typeface="Times New Roman" panose="02020603050405020304" pitchFamily="18" charset="0"/>
              </a:rPr>
              <a:t>ERI (ventriculitis)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has</a:t>
            </a:r>
            <a:r>
              <a:rPr sz="2000" dirty="0">
                <a:latin typeface="+mj-lt"/>
                <a:cs typeface="Times New Roman" panose="02020603050405020304" pitchFamily="18" charset="0"/>
              </a:rPr>
              <a:t> high morbidity &amp; mortality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sz="2000" dirty="0">
                <a:latin typeface="+mj-lt"/>
                <a:cs typeface="Times New Roman" panose="02020603050405020304" pitchFamily="18" charset="0"/>
              </a:rPr>
              <a:t>Global incidence: 11 infections/1,000 catheter-days; 9–20% of patients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In </a:t>
            </a:r>
            <a:r>
              <a:rPr sz="2000" dirty="0">
                <a:latin typeface="+mj-lt"/>
                <a:cs typeface="Times New Roman" panose="02020603050405020304" pitchFamily="18" charset="0"/>
              </a:rPr>
              <a:t>LMICs rates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 are high,</a:t>
            </a:r>
            <a:r>
              <a:rPr sz="2000" dirty="0">
                <a:latin typeface="+mj-lt"/>
                <a:cs typeface="Times New Roman" panose="02020603050405020304" pitchFamily="18" charset="0"/>
              </a:rPr>
              <a:t> (up to 24% with improvised systems)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sz="2000" dirty="0">
                <a:latin typeface="+mj-lt"/>
                <a:cs typeface="Times New Roman" panose="02020603050405020304" pitchFamily="18" charset="0"/>
              </a:rPr>
              <a:t>Common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organisms are</a:t>
            </a:r>
            <a:r>
              <a:rPr sz="2000" dirty="0">
                <a:latin typeface="+mj-lt"/>
                <a:cs typeface="Times New Roman" panose="02020603050405020304" pitchFamily="18" charset="0"/>
              </a:rPr>
              <a:t> CONS, S. aureus, E. coli, Acinetobacter, Klebsiella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Treatment is complicated by </a:t>
            </a:r>
            <a:r>
              <a:rPr sz="2000" dirty="0">
                <a:latin typeface="+mj-lt"/>
                <a:cs typeface="Times New Roman" panose="02020603050405020304" pitchFamily="18" charset="0"/>
              </a:rPr>
              <a:t>Biofilm formation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6E4808-E29C-73B0-8684-761F2E966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4236" y="1270000"/>
            <a:ext cx="3228476" cy="268740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1237"/>
          </a:xfrm>
        </p:spPr>
        <p:txBody>
          <a:bodyPr/>
          <a:lstStyle/>
          <a:p>
            <a:r>
              <a:rPr dirty="0">
                <a:solidFill>
                  <a:schemeClr val="tx1"/>
                </a:solidFill>
              </a:rPr>
              <a:t>Literature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611949"/>
            <a:ext cx="9507675" cy="405733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sz="2000" dirty="0">
                <a:cs typeface="Times New Roman" panose="02020603050405020304" pitchFamily="18" charset="0"/>
              </a:rPr>
              <a:t>Prevention bundles: pre-op antibiotics, antimicrobial catheters, aseptic technique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sz="2000" dirty="0">
                <a:cs typeface="Times New Roman" panose="02020603050405020304" pitchFamily="18" charset="0"/>
              </a:rPr>
              <a:t>Restricted CSF sampling reduces infection rates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sz="2000" dirty="0">
                <a:cs typeface="Times New Roman" panose="02020603050405020304" pitchFamily="18" charset="0"/>
              </a:rPr>
              <a:t>Risk factors: prolonged catheter use, frequent manipulations, I</a:t>
            </a:r>
            <a:r>
              <a:rPr lang="en-US" sz="2000" dirty="0">
                <a:cs typeface="Times New Roman" panose="02020603050405020304" pitchFamily="18" charset="0"/>
              </a:rPr>
              <a:t>ntraventricular hemorrhage </a:t>
            </a:r>
            <a:r>
              <a:rPr sz="2000" dirty="0">
                <a:cs typeface="Times New Roman" panose="02020603050405020304" pitchFamily="18" charset="0"/>
              </a:rPr>
              <a:t>, CSF leak, non-</a:t>
            </a:r>
            <a:r>
              <a:rPr sz="2000" dirty="0" err="1">
                <a:cs typeface="Times New Roman" panose="02020603050405020304" pitchFamily="18" charset="0"/>
              </a:rPr>
              <a:t>tunnelled</a:t>
            </a:r>
            <a:r>
              <a:rPr sz="2000" dirty="0">
                <a:cs typeface="Times New Roman" panose="02020603050405020304" pitchFamily="18" charset="0"/>
              </a:rPr>
              <a:t> catheters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sz="2000" dirty="0">
                <a:cs typeface="Times New Roman" panose="02020603050405020304" pitchFamily="18" charset="0"/>
              </a:rPr>
              <a:t>HIC studies: bundled approaches + staff education → lower ERI incidence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sz="2000" dirty="0">
                <a:cs typeface="Times New Roman" panose="02020603050405020304" pitchFamily="18" charset="0"/>
              </a:rPr>
              <a:t>LMIC challenges: limited surveillance, </a:t>
            </a:r>
            <a:r>
              <a:rPr lang="en-US" sz="2000" dirty="0">
                <a:cs typeface="Times New Roman" panose="02020603050405020304" pitchFamily="18" charset="0"/>
              </a:rPr>
              <a:t>training gaps</a:t>
            </a:r>
            <a:r>
              <a:rPr sz="2000" dirty="0">
                <a:cs typeface="Times New Roman" panose="02020603050405020304" pitchFamily="18" charset="0"/>
              </a:rPr>
              <a:t>, </a:t>
            </a:r>
            <a:r>
              <a:rPr lang="en-US" sz="2000" dirty="0">
                <a:cs typeface="Times New Roman" panose="02020603050405020304" pitchFamily="18" charset="0"/>
              </a:rPr>
              <a:t>lack or </a:t>
            </a:r>
            <a:r>
              <a:rPr sz="2000" dirty="0">
                <a:cs typeface="Times New Roman" panose="02020603050405020304" pitchFamily="18" charset="0"/>
              </a:rPr>
              <a:t>unclear guidelines, resource constraints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sz="2000" dirty="0">
                <a:cs typeface="Times New Roman" panose="02020603050405020304" pitchFamily="18" charset="0"/>
              </a:rPr>
              <a:t>African data: microbial patterns differ from Western trends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sz="2000" dirty="0">
                <a:cs typeface="Times New Roman" panose="02020603050405020304" pitchFamily="18" charset="0"/>
              </a:rPr>
              <a:t>Kenya: limited facility-level data (e.g., VP shunt infections)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0F0CD-87D2-4293-8A9D-67CE87EFF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Literature review </a:t>
            </a:r>
            <a:endParaRPr lang="en-K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94567-2AFA-2F71-9E43-0B4E9C3FB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Rojas-Lora et al(2023)study on  EVD-associated infection reduction &amp; microbiology reports that although gram-positive organisms are often implicated in the west, their center observed gram-negative microorganisms as the most frequent EVDRI pathogens; highlights local susceptibility profiles and the impact of care bundles on reducing infections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Kelemen et al., 2024 (review / antimicrobial stewardship focus)Reviews risk assessment and recommended infection-control + antibiotic-stewardship approaches for EVD infections; emphasizes tailoring empirical therapy to local antibiograms because pathogen distribution and resistance patterns vary by unit/region. </a:t>
            </a:r>
            <a:endParaRPr lang="en-KE" sz="20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24A59D-51E3-FA28-88DF-EF2F7A8E5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4</a:t>
            </a:fld>
            <a:endParaRPr lang="LID4096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7EF430-E0BC-FE40-25BF-085AC3F00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</p:spPr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6307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34559-A899-0645-ACFA-9A22998ED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24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Justification</a:t>
            </a:r>
            <a:endParaRPr lang="en-K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305F8-0DC0-856C-4BF8-693D85B15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870" y="1648526"/>
            <a:ext cx="8747082" cy="3740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cs typeface="Times New Roman" panose="02020603050405020304" pitchFamily="18" charset="0"/>
              </a:rPr>
              <a:t>EVD-related infections cause significant morbidity, mortality, and prolonged hospital stay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cs typeface="Times New Roman" panose="02020603050405020304" pitchFamily="18" charset="0"/>
              </a:rPr>
              <a:t>Kenya lacks structured surveillance or national registries; microbial patterns may differ from Western settings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cs typeface="Times New Roman" panose="02020603050405020304" pitchFamily="18" charset="0"/>
              </a:rPr>
              <a:t>At AKUHN, EVD infections are not a major focus of HAI surveillance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cs typeface="Times New Roman" panose="02020603050405020304" pitchFamily="18" charset="0"/>
              </a:rPr>
              <a:t>Local evidence is needed to quantify burden, inform empiric therapy, and guide prevention strategies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KE" dirty="0"/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id="{8B9406C5-5EF5-3BE9-A61E-FC294DF48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</p:spPr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35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5F22C-52D2-4433-E011-68F0C8408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85216"/>
            <a:ext cx="8596668" cy="67056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Study Aims</a:t>
            </a:r>
            <a:endParaRPr lang="en-K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6A7AA-361C-1FEA-E207-6D4173A8F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414" y="1502221"/>
            <a:ext cx="8596668" cy="255771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Determine the incidence of EVD-related infections (ERI) among  neurological patients at AKUHN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Describe microbial patterns, resistance profiles, associated with ERI</a:t>
            </a:r>
          </a:p>
          <a:p>
            <a:endParaRPr lang="en-US" dirty="0"/>
          </a:p>
          <a:p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3101851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olidFill>
                  <a:schemeClr val="tx1"/>
                </a:solidFill>
              </a:rPr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8613"/>
            <a:ext cx="9064074" cy="335161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sz="2000" dirty="0">
                <a:cs typeface="Times New Roman" panose="02020603050405020304" pitchFamily="18" charset="0"/>
              </a:rPr>
              <a:t>Design: Single-center retrospective cohort (Aug 2022 – Aug 2025)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sz="2000" dirty="0">
                <a:cs typeface="Times New Roman" panose="02020603050405020304" pitchFamily="18" charset="0"/>
              </a:rPr>
              <a:t>Location</a:t>
            </a:r>
            <a:r>
              <a:rPr lang="en-US" sz="2000" dirty="0">
                <a:cs typeface="Times New Roman" panose="02020603050405020304" pitchFamily="18" charset="0"/>
              </a:rPr>
              <a:t>,</a:t>
            </a:r>
            <a:r>
              <a:rPr sz="2000" dirty="0">
                <a:cs typeface="Times New Roman" panose="02020603050405020304" pitchFamily="18" charset="0"/>
              </a:rPr>
              <a:t> AKUHN (300-bed tertiary hospital, strong microbiology service)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sz="2000" dirty="0">
                <a:cs typeface="Times New Roman" panose="02020603050405020304" pitchFamily="18" charset="0"/>
              </a:rPr>
              <a:t>Population</a:t>
            </a:r>
            <a:r>
              <a:rPr lang="en-US" sz="2000" dirty="0">
                <a:cs typeface="Times New Roman" panose="02020603050405020304" pitchFamily="18" charset="0"/>
              </a:rPr>
              <a:t>,</a:t>
            </a:r>
            <a:r>
              <a:rPr sz="2000" dirty="0">
                <a:cs typeface="Times New Roman" panose="02020603050405020304" pitchFamily="18" charset="0"/>
              </a:rPr>
              <a:t> Neurological patients with EVDs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sz="2000" dirty="0">
                <a:cs typeface="Times New Roman" panose="02020603050405020304" pitchFamily="18" charset="0"/>
              </a:rPr>
              <a:t>Eligibility: ERI defined by CDC/NHSN criteria (positive CSF culture/Gram stain ≥24h post-EVD)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sz="2000" dirty="0">
                <a:cs typeface="Times New Roman" panose="02020603050405020304" pitchFamily="18" charset="0"/>
              </a:rPr>
              <a:t>Exclusions</a:t>
            </a:r>
            <a:r>
              <a:rPr lang="en-US" sz="2000" dirty="0">
                <a:cs typeface="Times New Roman" panose="02020603050405020304" pitchFamily="18" charset="0"/>
              </a:rPr>
              <a:t>,</a:t>
            </a:r>
            <a:r>
              <a:rPr sz="2000" dirty="0">
                <a:cs typeface="Times New Roman" panose="02020603050405020304" pitchFamily="18" charset="0"/>
              </a:rPr>
              <a:t> active CSF infection at placement, </a:t>
            </a:r>
            <a:r>
              <a:rPr lang="en-US" sz="2000" dirty="0">
                <a:cs typeface="Times New Roman" panose="02020603050405020304" pitchFamily="18" charset="0"/>
              </a:rPr>
              <a:t>EVD </a:t>
            </a:r>
            <a:r>
              <a:rPr sz="2000" dirty="0">
                <a:cs typeface="Times New Roman" panose="02020603050405020304" pitchFamily="18" charset="0"/>
              </a:rPr>
              <a:t>dwell time &lt;24h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cs typeface="Times New Roman" panose="02020603050405020304" pitchFamily="18" charset="0"/>
              </a:rPr>
              <a:t>Ethical approval, from AKUHN Research committee and license by NACOSTI</a:t>
            </a:r>
            <a:endParaRPr sz="20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D3A27-BFE8-E4B8-21C2-7D171D29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Methodology</a:t>
            </a:r>
            <a:endParaRPr lang="en-KE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430B84-2893-DC73-02B7-23A722DDB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6432" y="1417638"/>
            <a:ext cx="4709160" cy="43990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279F2F2-EB36-2AB5-3B08-FA49A99D095F}"/>
              </a:ext>
            </a:extLst>
          </p:cNvPr>
          <p:cNvSpPr txBox="1"/>
          <p:nvPr/>
        </p:nvSpPr>
        <p:spPr>
          <a:xfrm>
            <a:off x="1267968" y="6063734"/>
            <a:ext cx="3877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management process</a:t>
            </a:r>
            <a:endParaRPr lang="en-KE" dirty="0"/>
          </a:p>
        </p:txBody>
      </p:sp>
    </p:spTree>
    <p:extLst>
      <p:ext uri="{BB962C8B-B14F-4D97-AF65-F5344CB8AC3E}">
        <p14:creationId xmlns:p14="http://schemas.microsoft.com/office/powerpoint/2010/main" val="2570114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64A18-0814-E770-9C7A-187264E2F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206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rebuchet MS" panose="020B0603020202020204" pitchFamily="34" charset="0"/>
                <a:cs typeface="Times New Roman" panose="02020603050405020304" pitchFamily="18" charset="0"/>
              </a:rPr>
              <a:t>Results</a:t>
            </a:r>
            <a:r>
              <a:rPr lang="en-US" dirty="0"/>
              <a:t> </a:t>
            </a:r>
            <a:endParaRPr lang="en-K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3BD125-B16F-F17E-CC6B-9B38F1262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9</a:t>
            </a:fld>
            <a:endParaRPr lang="LID4096"/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358F8942-1070-ED9C-C886-EB1E7A1F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7863" y="6042025"/>
            <a:ext cx="6297612" cy="365125"/>
          </a:xfrm>
        </p:spPr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057E94B-E1E3-72A6-641E-9A40559FD7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1056664"/>
              </p:ext>
            </p:extLst>
          </p:nvPr>
        </p:nvGraphicFramePr>
        <p:xfrm>
          <a:off x="227562" y="1706880"/>
          <a:ext cx="5978366" cy="3869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7610E47-4ADA-E66B-9443-FBC57B22FA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9972488"/>
              </p:ext>
            </p:extLst>
          </p:nvPr>
        </p:nvGraphicFramePr>
        <p:xfrm>
          <a:off x="6754368" y="2267712"/>
          <a:ext cx="3352800" cy="3308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524032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1499</TotalTime>
  <Words>1248</Words>
  <Application>Microsoft Office PowerPoint</Application>
  <PresentationFormat>Widescreen</PresentationFormat>
  <Paragraphs>115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Aptos</vt:lpstr>
      <vt:lpstr>Arial</vt:lpstr>
      <vt:lpstr>Times New Roman</vt:lpstr>
      <vt:lpstr>Trebuchet MS</vt:lpstr>
      <vt:lpstr>Wingdings</vt:lpstr>
      <vt:lpstr>Wingdings 3</vt:lpstr>
      <vt:lpstr>Facet</vt:lpstr>
      <vt:lpstr>Incidence, Microbial Patterns, and Outcomes of External Ventricular Drain Infections: A Three-Year Review at a Kenyan Tertiary Hospital   </vt:lpstr>
      <vt:lpstr>Introduction</vt:lpstr>
      <vt:lpstr>Literature Review</vt:lpstr>
      <vt:lpstr>Literature review </vt:lpstr>
      <vt:lpstr>Justification</vt:lpstr>
      <vt:lpstr>Study Aims</vt:lpstr>
      <vt:lpstr>Methodology</vt:lpstr>
      <vt:lpstr>Methodology</vt:lpstr>
      <vt:lpstr>Results </vt:lpstr>
      <vt:lpstr>Results </vt:lpstr>
      <vt:lpstr>EVD Infection Antibiotic resistant Pattern</vt:lpstr>
      <vt:lpstr>Results /Discussion  </vt:lpstr>
      <vt:lpstr>Recommendations   </vt:lpstr>
      <vt:lpstr>Conclusion  </vt:lpstr>
      <vt:lpstr>References </vt:lpstr>
      <vt:lpstr>References </vt:lpstr>
      <vt:lpstr>Acknowledgement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_Webmaster Kenya</dc:creator>
  <cp:lastModifiedBy>clara.kesis</cp:lastModifiedBy>
  <cp:revision>11</cp:revision>
  <dcterms:created xsi:type="dcterms:W3CDTF">2024-08-06T05:45:52Z</dcterms:created>
  <dcterms:modified xsi:type="dcterms:W3CDTF">2025-09-16T06:03:40Z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2024-08-06T10:29:09Z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48e1dc72-f33f-487e-af04-39efe7ddefd0</vt:lpwstr>
  </property>
  <property fmtid="{D5CDD505-2E9C-101B-9397-08002B2CF9AE}" pid="8" name="MSIP_Label_8af03ff0-41c5-4c41-b55e-fabb8fae94be_ContentBits">
    <vt:lpwstr>0</vt:lpwstr>
  </property>
</Properties>
</file>